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E47A4-7A27-E040-A7A3-72D7D7DCAEEB}" type="datetimeFigureOut">
              <a:t>11/9/20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F630-BB2B-EA4C-9A69-25A759DB182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02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E47A4-7A27-E040-A7A3-72D7D7DCAEEB}" type="datetimeFigureOut">
              <a:t>11/9/20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F630-BB2B-EA4C-9A69-25A759DB182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182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E47A4-7A27-E040-A7A3-72D7D7DCAEEB}" type="datetimeFigureOut">
              <a:t>11/9/20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F630-BB2B-EA4C-9A69-25A759DB182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765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E47A4-7A27-E040-A7A3-72D7D7DCAEEB}" type="datetimeFigureOut">
              <a:t>11/9/20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F630-BB2B-EA4C-9A69-25A759DB182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694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E47A4-7A27-E040-A7A3-72D7D7DCAEEB}" type="datetimeFigureOut">
              <a:t>11/9/20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F630-BB2B-EA4C-9A69-25A759DB182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520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E47A4-7A27-E040-A7A3-72D7D7DCAEEB}" type="datetimeFigureOut">
              <a:t>11/9/20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F630-BB2B-EA4C-9A69-25A759DB182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92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E47A4-7A27-E040-A7A3-72D7D7DCAEEB}" type="datetimeFigureOut">
              <a:t>11/9/20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F630-BB2B-EA4C-9A69-25A759DB182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93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E47A4-7A27-E040-A7A3-72D7D7DCAEEB}" type="datetimeFigureOut">
              <a:t>11/9/20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F630-BB2B-EA4C-9A69-25A759DB182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67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E47A4-7A27-E040-A7A3-72D7D7DCAEEB}" type="datetimeFigureOut">
              <a:t>11/9/20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F630-BB2B-EA4C-9A69-25A759DB182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334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E47A4-7A27-E040-A7A3-72D7D7DCAEEB}" type="datetimeFigureOut">
              <a:t>11/9/20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F630-BB2B-EA4C-9A69-25A759DB182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162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E47A4-7A27-E040-A7A3-72D7D7DCAEEB}" type="datetimeFigureOut">
              <a:t>11/9/20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F630-BB2B-EA4C-9A69-25A759DB182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811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E47A4-7A27-E040-A7A3-72D7D7DCAEEB}" type="datetimeFigureOut">
              <a:t>11/9/20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1F630-BB2B-EA4C-9A69-25A759DB182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455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.hhmi.org/biointeractive/click/great-transitions/" TargetMode="External"/><Relationship Id="rId4" Type="http://schemas.openxmlformats.org/officeDocument/2006/relationships/hyperlink" Target="https://www.labxchange.org/library/items/lb:LabXchange:3a2408f2:video:1" TargetMode="External"/><Relationship Id="rId5" Type="http://schemas.openxmlformats.org/officeDocument/2006/relationships/hyperlink" Target="https://tiktaalik.uchicago.edu/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hyperlink" Target="https://www.youtube.com/watch?time_continue=6&amp;v=HJ3yLh_CYg4&amp;feature=emb_title" TargetMode="External"/><Relationship Id="rId5" Type="http://schemas.openxmlformats.org/officeDocument/2006/relationships/hyperlink" Target="https://www.youtube.com/watch?v=ujKL1pUHDfo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Tv2upM-x1U" TargetMode="External"/><Relationship Id="rId4" Type="http://schemas.openxmlformats.org/officeDocument/2006/relationships/hyperlink" Target="https://www.youtube.com/watch?v=Cd-artSbpXc" TargetMode="External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youtube.com/watch?v=PoND3a-afJw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2gz2ke8kik" TargetMode="Externa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youtube.com/watch?v=h6yNOUhdOGQ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Ntfup1d_hM" TargetMode="External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youtube.com/watch?v=oBz00-Go3q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aWb0UUNc00" TargetMode="External"/><Relationship Id="rId4" Type="http://schemas.openxmlformats.org/officeDocument/2006/relationships/hyperlink" Target="https://www.youtube.com/watch?v=jGkP7IrDp_4" TargetMode="External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youtube.com/watch?v=0-7iXyYS0uw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PihrBlReXQ" TargetMode="External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youtube.com/watch?v=mXs71vqrvq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Vertebrate evolution Lab</a:t>
            </a:r>
          </a:p>
        </p:txBody>
      </p:sp>
    </p:spTree>
    <p:extLst>
      <p:ext uri="{BB962C8B-B14F-4D97-AF65-F5344CB8AC3E}">
        <p14:creationId xmlns:p14="http://schemas.microsoft.com/office/powerpoint/2010/main" val="2179150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="" xmlns:a16="http://schemas.microsoft.com/office/drawing/2014/main" id="{8F77C83F-085C-46E6-AE61-D4F447971E48}"/>
              </a:ext>
            </a:extLst>
          </p:cNvPr>
          <p:cNvSpPr txBox="1">
            <a:spLocks/>
          </p:cNvSpPr>
          <p:nvPr/>
        </p:nvSpPr>
        <p:spPr>
          <a:xfrm>
            <a:off x="165100" y="1490587"/>
            <a:ext cx="88392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Read the Vertebrate PPT for class</a:t>
            </a:r>
          </a:p>
          <a:p>
            <a:r>
              <a:rPr lang="en-US" sz="2400" dirty="0"/>
              <a:t>Watch videos listed in the remainder of this PPT</a:t>
            </a:r>
          </a:p>
          <a:p>
            <a:r>
              <a:rPr lang="en-US" sz="2400" dirty="0"/>
              <a:t>Answer the Vertebrate Lab report questions </a:t>
            </a:r>
          </a:p>
          <a:p>
            <a:r>
              <a:rPr lang="en-US" sz="2400" dirty="0"/>
              <a:t>Let's take a closer look not only at the vertebrate chordates…but the evolution of them as well!!!!!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3143" y="229810"/>
            <a:ext cx="478971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What to do (in order):</a:t>
            </a:r>
          </a:p>
        </p:txBody>
      </p:sp>
    </p:spTree>
    <p:extLst>
      <p:ext uri="{BB962C8B-B14F-4D97-AF65-F5344CB8AC3E}">
        <p14:creationId xmlns:p14="http://schemas.microsoft.com/office/powerpoint/2010/main" val="634748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B53258D-FBE3-4297-91BF-6170A0DF8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759" y="2993819"/>
            <a:ext cx="5152241" cy="386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ECFF12B-BAC5-4996-A887-476B7C6307E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7810500" cy="132556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Tetrapod Evolution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9510B78-E166-4985-B9EF-AB1FF2D49EB0}"/>
              </a:ext>
            </a:extLst>
          </p:cNvPr>
          <p:cNvSpPr txBox="1">
            <a:spLocks/>
          </p:cNvSpPr>
          <p:nvPr/>
        </p:nvSpPr>
        <p:spPr>
          <a:xfrm>
            <a:off x="0" y="1127125"/>
            <a:ext cx="79121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Click and explore</a:t>
            </a:r>
          </a:p>
          <a:p>
            <a:pPr lvl="1"/>
            <a:r>
              <a:rPr lang="en-US" sz="1600" dirty="0"/>
              <a:t>Great transformations interactive:</a:t>
            </a:r>
          </a:p>
          <a:p>
            <a:pPr lvl="2"/>
            <a:r>
              <a:rPr lang="en-US" sz="1600" dirty="0">
                <a:hlinkClick r:id="rId3"/>
              </a:rPr>
              <a:t>https://media.hhmi.org/biointeractive/click/great-transitions/</a:t>
            </a:r>
            <a:endParaRPr lang="en-US" sz="1600" dirty="0"/>
          </a:p>
          <a:p>
            <a:pPr lvl="2"/>
            <a:r>
              <a:rPr lang="en-US" sz="1600" dirty="0"/>
              <a:t>Explore the interactive simulation </a:t>
            </a:r>
          </a:p>
          <a:p>
            <a:pPr lvl="1"/>
            <a:r>
              <a:rPr lang="en-US" sz="1600" dirty="0"/>
              <a:t>Finding Tiktaalik, the Fossil Link Between Fish and Land Animals</a:t>
            </a:r>
          </a:p>
          <a:p>
            <a:pPr lvl="2"/>
            <a:r>
              <a:rPr lang="en-US" sz="1600" dirty="0">
                <a:hlinkClick r:id="rId4"/>
              </a:rPr>
              <a:t>https://www.labxchange.org/library/items/lb:LabXchange:3a2408f2:video:1</a:t>
            </a:r>
            <a:endParaRPr lang="en-US" sz="1600" dirty="0"/>
          </a:p>
          <a:p>
            <a:pPr lvl="2"/>
            <a:r>
              <a:rPr lang="en-US" sz="1600" dirty="0"/>
              <a:t>Watch the video</a:t>
            </a:r>
          </a:p>
          <a:p>
            <a:pPr lvl="1"/>
            <a:r>
              <a:rPr lang="en-US" sz="1600" dirty="0">
                <a:latin typeface="BioSans_SemiBold"/>
              </a:rPr>
              <a:t>Meet </a:t>
            </a:r>
            <a:r>
              <a:rPr lang="en-US" sz="1600" i="1" dirty="0">
                <a:latin typeface="BioSans_SemiBold"/>
              </a:rPr>
              <a:t>Tiktaalik</a:t>
            </a:r>
            <a:endParaRPr lang="en-US" sz="1600" i="1" dirty="0">
              <a:hlinkClick r:id="rId5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pPr lvl="2"/>
            <a:r>
              <a:rPr lang="en-US" sz="1600" dirty="0">
                <a:solidFill>
                  <a:srgbClr val="0563C1"/>
                </a:solidFill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https://tiktaalik.uchicago.edu/</a:t>
            </a:r>
            <a:endParaRPr lang="en-US" sz="1600" dirty="0"/>
          </a:p>
          <a:p>
            <a:pPr lvl="2"/>
            <a:r>
              <a:rPr lang="en-US" sz="1600" dirty="0"/>
              <a:t>Interact with the website</a:t>
            </a:r>
          </a:p>
          <a:p>
            <a:r>
              <a:rPr lang="en-US" sz="1600" dirty="0"/>
              <a:t>Answer the questions in the lab report</a:t>
            </a:r>
          </a:p>
          <a:p>
            <a:pPr marL="0" indent="0">
              <a:buFont typeface="Arial"/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05219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 animal swimming in the water&#10;&#10;Description automatically generated">
            <a:extLst>
              <a:ext uri="{FF2B5EF4-FFF2-40B4-BE49-F238E27FC236}">
                <a16:creationId xmlns="" xmlns:a16="http://schemas.microsoft.com/office/drawing/2014/main" id="{2AE5D261-A2E0-4CE2-8DCE-FBA27A6E1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342" y="3185205"/>
            <a:ext cx="3417102" cy="19861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Google Shape;478;p58" descr="Image result for bones of a fish fin">
            <a:extLst>
              <a:ext uri="{FF2B5EF4-FFF2-40B4-BE49-F238E27FC236}">
                <a16:creationId xmlns="" xmlns:a16="http://schemas.microsoft.com/office/drawing/2014/main" id="{D2BA1EE7-3EED-4B90-8F8E-0F78483B05B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1797" y="88900"/>
            <a:ext cx="5842911" cy="29729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240778BA-086A-40F3-A054-E94DA646BCC5}"/>
              </a:ext>
            </a:extLst>
          </p:cNvPr>
          <p:cNvSpPr txBox="1">
            <a:spLocks/>
          </p:cNvSpPr>
          <p:nvPr/>
        </p:nvSpPr>
        <p:spPr>
          <a:xfrm>
            <a:off x="139700" y="4453857"/>
            <a:ext cx="7620000" cy="231625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Explore the </a:t>
            </a:r>
            <a:r>
              <a:rPr lang="en-US" sz="2000" dirty="0" err="1"/>
              <a:t>Coelocanth</a:t>
            </a:r>
            <a:endParaRPr lang="en-US" sz="2000" dirty="0"/>
          </a:p>
          <a:p>
            <a:r>
              <a:rPr lang="en-US" sz="2000" dirty="0"/>
              <a:t>Watch the videos:</a:t>
            </a:r>
          </a:p>
          <a:p>
            <a:pPr lvl="1"/>
            <a:r>
              <a:rPr lang="en-US" sz="2000" dirty="0">
                <a:hlinkClick r:id="rId4"/>
              </a:rPr>
              <a:t>https://www.youtube.com/watch?time_continue=6&amp;v=HJ3yLh_CYg4&amp;feature=emb_title</a:t>
            </a:r>
            <a:endParaRPr lang="en-US" sz="2000" dirty="0"/>
          </a:p>
          <a:p>
            <a:pPr lvl="1"/>
            <a:r>
              <a:rPr lang="en-US" sz="2000" dirty="0">
                <a:ea typeface="+mn-lt"/>
                <a:cs typeface="+mn-lt"/>
                <a:hlinkClick r:id="rId5"/>
              </a:rPr>
              <a:t>https://www.youtube.com/watch?v=ujKL1pUHDfo</a:t>
            </a:r>
            <a:endParaRPr lang="en-US" sz="2000" dirty="0"/>
          </a:p>
          <a:p>
            <a:r>
              <a:rPr lang="en-US" sz="2000" dirty="0"/>
              <a:t>Answer the questions in the lab report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0200" y="393700"/>
            <a:ext cx="3619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Ancient Fish and </a:t>
            </a:r>
          </a:p>
          <a:p>
            <a:r>
              <a:rPr lang="en-US" sz="2800"/>
              <a:t>Tetrapod anatomy</a:t>
            </a:r>
          </a:p>
        </p:txBody>
      </p:sp>
    </p:spTree>
    <p:extLst>
      <p:ext uri="{BB962C8B-B14F-4D97-AF65-F5344CB8AC3E}">
        <p14:creationId xmlns:p14="http://schemas.microsoft.com/office/powerpoint/2010/main" val="915024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="" xmlns:a16="http://schemas.microsoft.com/office/drawing/2014/main" id="{07D78B75-6859-4FA8-B316-6D05F9113D15}"/>
              </a:ext>
            </a:extLst>
          </p:cNvPr>
          <p:cNvSpPr txBox="1">
            <a:spLocks/>
          </p:cNvSpPr>
          <p:nvPr/>
        </p:nvSpPr>
        <p:spPr>
          <a:xfrm>
            <a:off x="227163" y="1695764"/>
            <a:ext cx="8700937" cy="199345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Calibri"/>
              </a:rPr>
              <a:t>Watch the following videos on Fish:</a:t>
            </a:r>
          </a:p>
          <a:p>
            <a:pPr lvl="1"/>
            <a:r>
              <a:rPr lang="en-US" dirty="0">
                <a:ea typeface="+mn-lt"/>
                <a:cs typeface="+mn-lt"/>
                <a:hlinkClick r:id="rId2"/>
              </a:rPr>
              <a:t>https://www.youtube.com/watch?v=PoND3a-afJw</a:t>
            </a:r>
            <a:endParaRPr lang="en-US" dirty="0">
              <a:ea typeface="+mn-lt"/>
              <a:cs typeface="+mn-lt"/>
            </a:endParaRPr>
          </a:p>
          <a:p>
            <a:pPr lvl="1"/>
            <a:r>
              <a:rPr lang="en-US" dirty="0">
                <a:ea typeface="+mn-lt"/>
                <a:cs typeface="+mn-lt"/>
                <a:hlinkClick r:id="rId3"/>
              </a:rPr>
              <a:t>https://www.youtube.com/watch?v=5Tv2upM-x1U</a:t>
            </a:r>
            <a:endParaRPr lang="en-US" dirty="0">
              <a:ea typeface="+mn-lt"/>
              <a:cs typeface="+mn-lt"/>
            </a:endParaRPr>
          </a:p>
          <a:p>
            <a:pPr lvl="1"/>
            <a:r>
              <a:rPr lang="en-US" dirty="0">
                <a:ea typeface="+mn-lt"/>
                <a:cs typeface="+mn-lt"/>
                <a:hlinkClick r:id="rId4"/>
              </a:rPr>
              <a:t>https://www.youtube.com/watch?v=Cd-artSbpXc</a:t>
            </a:r>
            <a:endParaRPr lang="en-US" dirty="0">
              <a:ea typeface="+mn-lt"/>
              <a:cs typeface="+mn-lt"/>
            </a:endParaRPr>
          </a:p>
          <a:p>
            <a:pPr marL="0" indent="0">
              <a:buFont typeface="Arial"/>
              <a:buNone/>
            </a:pPr>
            <a:r>
              <a:rPr lang="en-US" dirty="0">
                <a:ea typeface="+mn-lt"/>
                <a:cs typeface="+mn-lt"/>
              </a:rPr>
              <a:t>--&gt; Review the videos and answer the questions on the lab report handout</a:t>
            </a:r>
            <a:br>
              <a:rPr lang="en-US" dirty="0">
                <a:ea typeface="+mn-lt"/>
                <a:cs typeface="+mn-lt"/>
              </a:rPr>
            </a:br>
            <a:endParaRPr lang="en-US" dirty="0">
              <a:cs typeface="Calibri"/>
            </a:endParaRPr>
          </a:p>
        </p:txBody>
      </p:sp>
      <p:pic>
        <p:nvPicPr>
          <p:cNvPr id="3" name="Picture 4" descr="A close up of a fish&#10;&#10;Description generated with high confidence">
            <a:extLst>
              <a:ext uri="{FF2B5EF4-FFF2-40B4-BE49-F238E27FC236}">
                <a16:creationId xmlns="" xmlns:a16="http://schemas.microsoft.com/office/drawing/2014/main" id="{34716189-0CC7-40E4-A637-999AAF3201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3174" y="3559355"/>
            <a:ext cx="5158595" cy="29157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80152" y="469900"/>
            <a:ext cx="84350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Fish</a:t>
            </a:r>
          </a:p>
        </p:txBody>
      </p:sp>
    </p:spTree>
    <p:extLst>
      <p:ext uri="{BB962C8B-B14F-4D97-AF65-F5344CB8AC3E}">
        <p14:creationId xmlns:p14="http://schemas.microsoft.com/office/powerpoint/2010/main" val="2946365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="" xmlns:a16="http://schemas.microsoft.com/office/drawing/2014/main" id="{2F62932E-5036-471B-8B72-E0B37DCE9F83}"/>
              </a:ext>
            </a:extLst>
          </p:cNvPr>
          <p:cNvSpPr txBox="1">
            <a:spLocks/>
          </p:cNvSpPr>
          <p:nvPr/>
        </p:nvSpPr>
        <p:spPr>
          <a:xfrm>
            <a:off x="558800" y="1318777"/>
            <a:ext cx="8204200" cy="242887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Watch the following videos on frog metamorphosis:</a:t>
            </a:r>
          </a:p>
          <a:p>
            <a:pPr lvl="1"/>
            <a:r>
              <a:rPr lang="en-US" sz="2400" dirty="0">
                <a:hlinkClick r:id="rId2"/>
              </a:rPr>
              <a:t>https://www.youtube.com/watch?v=h6yNOUhdOGQ</a:t>
            </a:r>
            <a:endParaRPr lang="en-US" sz="2400" dirty="0"/>
          </a:p>
          <a:p>
            <a:r>
              <a:rPr lang="en-US" sz="2400" dirty="0"/>
              <a:t>Watch the following video about amphibians:</a:t>
            </a:r>
          </a:p>
          <a:p>
            <a:pPr lvl="1"/>
            <a:r>
              <a:rPr lang="en-US" sz="2400" dirty="0">
                <a:hlinkClick r:id="rId3"/>
              </a:rPr>
              <a:t>https://www.youtube.com/watch?v=U2gz2ke8kik</a:t>
            </a:r>
            <a:endParaRPr lang="en-US" sz="2400" dirty="0"/>
          </a:p>
          <a:p>
            <a:r>
              <a:rPr lang="en-US" sz="2400" dirty="0"/>
              <a:t>Answer the questions in your lab report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24200" y="686376"/>
            <a:ext cx="215776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Amphibians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C0CE4D1-E120-4436-BDC6-598522D642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9800" y="3551622"/>
            <a:ext cx="4203955" cy="315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288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="" xmlns:a16="http://schemas.microsoft.com/office/drawing/2014/main" id="{3B3928AE-3523-4D55-950A-E7FEBACE4CB2}"/>
              </a:ext>
            </a:extLst>
          </p:cNvPr>
          <p:cNvSpPr txBox="1">
            <a:spLocks/>
          </p:cNvSpPr>
          <p:nvPr/>
        </p:nvSpPr>
        <p:spPr>
          <a:xfrm>
            <a:off x="533401" y="1685925"/>
            <a:ext cx="84328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cs typeface="Calibri"/>
              </a:rPr>
              <a:t>Watch the following videos on reptiles:</a:t>
            </a:r>
          </a:p>
          <a:p>
            <a:pPr lvl="1"/>
            <a:r>
              <a:rPr lang="en-US" sz="2400" dirty="0">
                <a:ea typeface="+mn-lt"/>
                <a:cs typeface="+mn-lt"/>
                <a:hlinkClick r:id="rId2"/>
              </a:rPr>
              <a:t>https://www.youtube.com/watch?v=oBz00-Go3qg</a:t>
            </a:r>
            <a:endParaRPr lang="en-US" sz="2400" dirty="0">
              <a:ea typeface="+mn-lt"/>
              <a:cs typeface="+mn-lt"/>
            </a:endParaRPr>
          </a:p>
          <a:p>
            <a:pPr lvl="1"/>
            <a:r>
              <a:rPr lang="en-US" sz="2400" dirty="0">
                <a:ea typeface="+mn-lt"/>
                <a:cs typeface="+mn-lt"/>
                <a:hlinkClick r:id="rId3"/>
              </a:rPr>
              <a:t>https://www.youtube.com/watch?v=4Ntfup1d_hM</a:t>
            </a:r>
            <a:endParaRPr lang="en-US" sz="2400" dirty="0"/>
          </a:p>
          <a:p>
            <a:pPr marL="0" indent="0">
              <a:buFont typeface="Arial"/>
              <a:buNone/>
            </a:pPr>
            <a:endParaRPr lang="en-US" sz="2400" dirty="0">
              <a:cs typeface="Calibri"/>
            </a:endParaRPr>
          </a:p>
          <a:p>
            <a:pPr marL="0" indent="0">
              <a:buFont typeface="Arial"/>
              <a:buNone/>
            </a:pPr>
            <a:r>
              <a:rPr lang="en-US" sz="2400" dirty="0">
                <a:ea typeface="+mn-lt"/>
                <a:cs typeface="+mn-lt"/>
              </a:rPr>
              <a:t>--&gt; Review the videos and answer the questions on the lab report handout</a:t>
            </a:r>
            <a:endParaRPr lang="en-US" sz="2400" dirty="0"/>
          </a:p>
          <a:p>
            <a:pPr marL="0" indent="0">
              <a:buFont typeface="Arial"/>
              <a:buNone/>
            </a:pPr>
            <a:endParaRPr lang="en-US" sz="2400" dirty="0"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67200" y="660400"/>
            <a:ext cx="151776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Reptiles</a:t>
            </a:r>
          </a:p>
        </p:txBody>
      </p:sp>
      <p:pic>
        <p:nvPicPr>
          <p:cNvPr id="4" name="Picture 4" descr="A close up of a lizard&#10;&#10;Description generated with very high confidence">
            <a:extLst>
              <a:ext uri="{FF2B5EF4-FFF2-40B4-BE49-F238E27FC236}">
                <a16:creationId xmlns="" xmlns:a16="http://schemas.microsoft.com/office/drawing/2014/main" id="{DA5C589F-D5E5-429D-80D5-6C1A22C863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5191" y="4102100"/>
            <a:ext cx="5162371" cy="229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207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="" xmlns:a16="http://schemas.microsoft.com/office/drawing/2014/main" id="{90FB5B8A-98B9-4FCE-A454-B3C8ADCBAB91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7835900" cy="4351338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r>
              <a:rPr lang="en-US" dirty="0">
                <a:cs typeface="Calibri"/>
              </a:rPr>
              <a:t>Watch the videos about... </a:t>
            </a:r>
            <a:r>
              <a:rPr lang="en-US" dirty="0" err="1">
                <a:cs typeface="Calibri"/>
              </a:rPr>
              <a:t>DinoBirds</a:t>
            </a:r>
            <a:r>
              <a:rPr lang="en-US" dirty="0">
                <a:cs typeface="Calibri"/>
              </a:rPr>
              <a:t>?</a:t>
            </a:r>
          </a:p>
          <a:p>
            <a:pPr lvl="1"/>
            <a:r>
              <a:rPr lang="en-US" dirty="0">
                <a:ea typeface="+mn-lt"/>
                <a:cs typeface="+mn-lt"/>
                <a:hlinkClick r:id="rId2"/>
              </a:rPr>
              <a:t>https://www.youtube.com/watch?v=0-7iXyYS0uw</a:t>
            </a:r>
            <a:endParaRPr lang="en-US" dirty="0"/>
          </a:p>
          <a:p>
            <a:pPr lvl="1"/>
            <a:r>
              <a:rPr lang="en-US" dirty="0">
                <a:ea typeface="+mn-lt"/>
                <a:cs typeface="+mn-lt"/>
                <a:hlinkClick r:id="rId3"/>
              </a:rPr>
              <a:t>https://www.youtube.com/watch?v=eaWb0UUNc00</a:t>
            </a:r>
            <a:endParaRPr lang="en-US" dirty="0"/>
          </a:p>
          <a:p>
            <a:r>
              <a:rPr lang="en-US" dirty="0">
                <a:cs typeface="Calibri"/>
              </a:rPr>
              <a:t>Characteristics of Birds’ Video</a:t>
            </a:r>
          </a:p>
          <a:p>
            <a:pPr marL="457200" indent="-457200"/>
            <a:r>
              <a:rPr lang="en-US" dirty="0">
                <a:ea typeface="+mn-lt"/>
                <a:cs typeface="+mn-lt"/>
                <a:hlinkClick r:id="rId4"/>
              </a:rPr>
              <a:t>https://www.youtube.com/watch?v=jGkP7IrDp_4</a:t>
            </a:r>
            <a:endParaRPr lang="en-US" dirty="0">
              <a:ea typeface="+mn-lt"/>
              <a:cs typeface="+mn-lt"/>
            </a:endParaRPr>
          </a:p>
          <a:p>
            <a:pPr marL="457200" indent="-457200"/>
            <a:endParaRPr lang="en-US" dirty="0">
              <a:cs typeface="Calibri"/>
            </a:endParaRPr>
          </a:p>
          <a:p>
            <a:r>
              <a:rPr lang="en-US" dirty="0">
                <a:ea typeface="+mn-lt"/>
                <a:cs typeface="+mn-lt"/>
              </a:rPr>
              <a:t>Answer the questions on the lab report handout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08000" y="584200"/>
            <a:ext cx="10212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Birds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3CC7FA4-B481-4103-B85C-70B7DF3537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8759" y="38796"/>
            <a:ext cx="4745241" cy="210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080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="" xmlns:a16="http://schemas.microsoft.com/office/drawing/2014/main" id="{90FB5B8A-98B9-4FCE-A454-B3C8ADCBAB91}"/>
              </a:ext>
            </a:extLst>
          </p:cNvPr>
          <p:cNvSpPr txBox="1">
            <a:spLocks/>
          </p:cNvSpPr>
          <p:nvPr/>
        </p:nvSpPr>
        <p:spPr>
          <a:xfrm>
            <a:off x="508000" y="3357178"/>
            <a:ext cx="7835900" cy="32655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/>
          </a:p>
          <a:p>
            <a:r>
              <a:rPr lang="en-US" sz="2000" dirty="0">
                <a:cs typeface="Calibri"/>
              </a:rPr>
              <a:t>Watch the videos about the basic characteristics of all mammals:</a:t>
            </a:r>
          </a:p>
          <a:p>
            <a:pPr lvl="1"/>
            <a:r>
              <a:rPr lang="en-US" sz="2000" dirty="0">
                <a:cs typeface="Calibri"/>
                <a:hlinkClick r:id="rId2"/>
              </a:rPr>
              <a:t>https://www.youtube.com/watch?v=mXs71vqrvqI</a:t>
            </a:r>
            <a:endParaRPr lang="en-US" sz="2000" dirty="0">
              <a:cs typeface="Calibri"/>
            </a:endParaRPr>
          </a:p>
          <a:p>
            <a:pPr marL="914400" lvl="2" indent="0">
              <a:buNone/>
            </a:pPr>
            <a:endParaRPr lang="en-US" sz="2000" dirty="0">
              <a:cs typeface="Calibri"/>
            </a:endParaRPr>
          </a:p>
          <a:p>
            <a:r>
              <a:rPr lang="en-US" sz="2000" dirty="0">
                <a:cs typeface="Calibri"/>
              </a:rPr>
              <a:t>Groups of mammals (watch only up to 5 minutes, description of main groups):</a:t>
            </a:r>
          </a:p>
          <a:p>
            <a:pPr marL="857250" lvl="1" indent="-457200"/>
            <a:r>
              <a:rPr lang="en-US" sz="2000" dirty="0">
                <a:cs typeface="Calibri"/>
                <a:hlinkClick r:id="rId3"/>
              </a:rPr>
              <a:t>https://www.youtube.com/watch?v=UPihrBlReXQ</a:t>
            </a:r>
            <a:endParaRPr lang="en-US" sz="2000" dirty="0">
              <a:cs typeface="Calibri"/>
            </a:endParaRPr>
          </a:p>
          <a:p>
            <a:pPr marL="400050" lvl="1" indent="0">
              <a:buNone/>
            </a:pPr>
            <a:endParaRPr lang="en-US" sz="2000" dirty="0">
              <a:cs typeface="Calibri"/>
            </a:endParaRPr>
          </a:p>
          <a:p>
            <a:r>
              <a:rPr lang="en-US" sz="2000" dirty="0">
                <a:ea typeface="+mn-lt"/>
                <a:cs typeface="+mn-lt"/>
              </a:rPr>
              <a:t>Answer the questions on the lab report handout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508000" y="584200"/>
            <a:ext cx="183896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Mammals</a:t>
            </a:r>
          </a:p>
        </p:txBody>
      </p:sp>
      <p:pic>
        <p:nvPicPr>
          <p:cNvPr id="5" name="Picture Placeholder 3" descr="Figure_B29_07_0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3" r="-26223"/>
          <a:stretch>
            <a:fillRect/>
          </a:stretch>
        </p:blipFill>
        <p:spPr>
          <a:xfrm>
            <a:off x="2349789" y="90426"/>
            <a:ext cx="8177439" cy="354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770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455</Words>
  <Application>Microsoft Macintosh PowerPoint</Application>
  <PresentationFormat>On-screen Show (4:3)</PresentationFormat>
  <Paragraphs>61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Vertebrate evolution Lab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Rhode Island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Vertebrate evolution Lab</dc:title>
  <dc:creator>Bruno Soffientino</dc:creator>
  <cp:lastModifiedBy>Bruno Soffientino</cp:lastModifiedBy>
  <cp:revision>11</cp:revision>
  <dcterms:created xsi:type="dcterms:W3CDTF">2020-04-20T15:51:36Z</dcterms:created>
  <dcterms:modified xsi:type="dcterms:W3CDTF">2020-11-09T15:29:43Z</dcterms:modified>
</cp:coreProperties>
</file>